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Nanum Gothic Coding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2" roundtripDataSignature="AMtx7mjoWEFk+RWWE1JoquWKRDR8PEOp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anumGothicCoding-regular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NanumGothicCoding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9" name="Google Shape;289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0" name="Google Shape;300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1" name="Google Shape;311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2" name="Google Shape;32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solidFill>
                  <a:schemeClr val="dk1"/>
                </a:solidFill>
              </a:rPr>
              <a:t>매번 구글 설문지로 고통받는 실무자를 위한 상담일지 기능~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47" name="Google Shape;14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2" name="Google Shape;232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" name="Google Shape;15;p16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474652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900" u="none" cap="none" strike="noStrike">
              <a:solidFill>
                <a:srgbClr val="47465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>
            <a:off x="6331300" y="1940550"/>
            <a:ext cx="5251200" cy="873900"/>
          </a:xfrm>
          <a:prstGeom prst="bracketPair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관리자,교사,교육생 시점으로 바라본 학원 DB시스템</a:t>
            </a:r>
            <a:endParaRPr b="1" i="0" sz="28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87" name="Google Shape;87;p1"/>
          <p:cNvCxnSpPr/>
          <p:nvPr/>
        </p:nvCxnSpPr>
        <p:spPr>
          <a:xfrm>
            <a:off x="0" y="4693920"/>
            <a:ext cx="60960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" name="Google Shape;88;p1"/>
          <p:cNvSpPr txBox="1"/>
          <p:nvPr/>
        </p:nvSpPr>
        <p:spPr>
          <a:xfrm>
            <a:off x="1782775" y="628150"/>
            <a:ext cx="1023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Google Shape;89;p1"/>
          <p:cNvCxnSpPr/>
          <p:nvPr/>
        </p:nvCxnSpPr>
        <p:spPr>
          <a:xfrm>
            <a:off x="0" y="4826000"/>
            <a:ext cx="60960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0" name="Google Shape;90;p1"/>
          <p:cNvCxnSpPr/>
          <p:nvPr/>
        </p:nvCxnSpPr>
        <p:spPr>
          <a:xfrm>
            <a:off x="0" y="4958080"/>
            <a:ext cx="60960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p1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976825" y="5508875"/>
            <a:ext cx="901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ko-KR" sz="25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4조 : 김성연, 이혜인, 임호혁, 조진욱, 한수연, 함규상</a:t>
            </a:r>
            <a:endParaRPr b="1" i="0" sz="25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"/>
          <p:cNvSpPr/>
          <p:nvPr/>
        </p:nvSpPr>
        <p:spPr>
          <a:xfrm>
            <a:off x="0" y="0"/>
            <a:ext cx="11372100" cy="10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0"/>
          <p:cNvSpPr txBox="1"/>
          <p:nvPr/>
        </p:nvSpPr>
        <p:spPr>
          <a:xfrm flipH="1">
            <a:off x="409877" y="222774"/>
            <a:ext cx="431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3. SQL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10"/>
          <p:cNvCxnSpPr/>
          <p:nvPr/>
        </p:nvCxnSpPr>
        <p:spPr>
          <a:xfrm>
            <a:off x="420063" y="934720"/>
            <a:ext cx="117822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2" name="Google Shape;282;p10"/>
          <p:cNvSpPr txBox="1"/>
          <p:nvPr/>
        </p:nvSpPr>
        <p:spPr>
          <a:xfrm>
            <a:off x="160300" y="1045175"/>
            <a:ext cx="538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anum Gothic Coding"/>
              <a:buChar char="●"/>
            </a:pPr>
            <a:r>
              <a:rPr b="1" i="0" lang="ko-KR" sz="16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교육생 출결 입력 SQL </a:t>
            </a:r>
            <a:endParaRPr b="1" i="0" sz="16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83" name="Google Shape;283;p10"/>
          <p:cNvSpPr txBox="1"/>
          <p:nvPr/>
        </p:nvSpPr>
        <p:spPr>
          <a:xfrm>
            <a:off x="73400" y="2412475"/>
            <a:ext cx="538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anum Gothic Coding"/>
              <a:buChar char="●"/>
            </a:pPr>
            <a:r>
              <a:rPr b="1" i="0" lang="ko-KR" sz="16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결과</a:t>
            </a:r>
            <a:endParaRPr b="1" i="0" sz="16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84" name="Google Shape;28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775" y="2830643"/>
            <a:ext cx="5106725" cy="37228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0"/>
          <p:cNvSpPr/>
          <p:nvPr/>
        </p:nvSpPr>
        <p:spPr>
          <a:xfrm>
            <a:off x="461150" y="5949100"/>
            <a:ext cx="5049600" cy="243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1552475"/>
            <a:ext cx="10171370" cy="7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1900" y="3028300"/>
            <a:ext cx="5866250" cy="8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1"/>
          <p:cNvSpPr/>
          <p:nvPr/>
        </p:nvSpPr>
        <p:spPr>
          <a:xfrm>
            <a:off x="0" y="0"/>
            <a:ext cx="11372100" cy="10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1"/>
          <p:cNvSpPr txBox="1"/>
          <p:nvPr/>
        </p:nvSpPr>
        <p:spPr>
          <a:xfrm flipH="1">
            <a:off x="409877" y="222774"/>
            <a:ext cx="431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3. SQL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p11"/>
          <p:cNvCxnSpPr/>
          <p:nvPr/>
        </p:nvCxnSpPr>
        <p:spPr>
          <a:xfrm>
            <a:off x="420063" y="934720"/>
            <a:ext cx="117822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5" name="Google Shape;295;p11"/>
          <p:cNvSpPr txBox="1"/>
          <p:nvPr/>
        </p:nvSpPr>
        <p:spPr>
          <a:xfrm>
            <a:off x="160300" y="1045175"/>
            <a:ext cx="538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anum Gothic Coding"/>
              <a:buChar char="●"/>
            </a:pPr>
            <a:r>
              <a:rPr b="1" i="0" lang="ko-KR" sz="16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교육생 근태 조회 SQL </a:t>
            </a:r>
            <a:endParaRPr b="1" i="0" sz="16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96" name="Google Shape;296;p11"/>
          <p:cNvSpPr txBox="1"/>
          <p:nvPr/>
        </p:nvSpPr>
        <p:spPr>
          <a:xfrm>
            <a:off x="6280425" y="1045175"/>
            <a:ext cx="538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anum Gothic Coding"/>
              <a:buChar char="●"/>
            </a:pPr>
            <a:r>
              <a:rPr b="1" i="0" lang="ko-KR" sz="16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결과</a:t>
            </a:r>
            <a:endParaRPr b="1" i="0" sz="16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97" name="Google Shape;29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124" y="1772924"/>
            <a:ext cx="5425745" cy="40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"/>
          <p:cNvSpPr/>
          <p:nvPr/>
        </p:nvSpPr>
        <p:spPr>
          <a:xfrm>
            <a:off x="0" y="0"/>
            <a:ext cx="11372100" cy="10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2"/>
          <p:cNvSpPr txBox="1"/>
          <p:nvPr/>
        </p:nvSpPr>
        <p:spPr>
          <a:xfrm flipH="1">
            <a:off x="409877" y="222774"/>
            <a:ext cx="431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3. SQL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4" name="Google Shape;304;p12"/>
          <p:cNvCxnSpPr/>
          <p:nvPr/>
        </p:nvCxnSpPr>
        <p:spPr>
          <a:xfrm>
            <a:off x="420063" y="934720"/>
            <a:ext cx="117822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5" name="Google Shape;305;p12"/>
          <p:cNvSpPr txBox="1"/>
          <p:nvPr/>
        </p:nvSpPr>
        <p:spPr>
          <a:xfrm>
            <a:off x="160300" y="1045175"/>
            <a:ext cx="538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anum Gothic Coding"/>
              <a:buChar char="●"/>
            </a:pPr>
            <a:r>
              <a:rPr b="1" i="0" lang="ko-KR" sz="16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연 취업률, 기업 정보 조회 SQL </a:t>
            </a:r>
            <a:endParaRPr b="1" i="0" sz="16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06" name="Google Shape;306;p12"/>
          <p:cNvSpPr txBox="1"/>
          <p:nvPr/>
        </p:nvSpPr>
        <p:spPr>
          <a:xfrm>
            <a:off x="6280425" y="1045175"/>
            <a:ext cx="538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anum Gothic Coding"/>
              <a:buChar char="●"/>
            </a:pPr>
            <a:r>
              <a:rPr b="1" i="0" lang="ko-KR" sz="16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결과</a:t>
            </a:r>
            <a:endParaRPr b="1" i="0" sz="16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307" name="Google Shape;30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9675" y="1552474"/>
            <a:ext cx="5389199" cy="3450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1961052"/>
            <a:ext cx="6134875" cy="2074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1900" y="3028300"/>
            <a:ext cx="5866250" cy="8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3"/>
          <p:cNvSpPr/>
          <p:nvPr/>
        </p:nvSpPr>
        <p:spPr>
          <a:xfrm>
            <a:off x="0" y="0"/>
            <a:ext cx="11372100" cy="10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3"/>
          <p:cNvSpPr txBox="1"/>
          <p:nvPr/>
        </p:nvSpPr>
        <p:spPr>
          <a:xfrm flipH="1">
            <a:off x="409877" y="222774"/>
            <a:ext cx="431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3. SQL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" name="Google Shape;316;p13"/>
          <p:cNvCxnSpPr/>
          <p:nvPr/>
        </p:nvCxnSpPr>
        <p:spPr>
          <a:xfrm>
            <a:off x="420063" y="934720"/>
            <a:ext cx="117822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7" name="Google Shape;317;p13"/>
          <p:cNvSpPr txBox="1"/>
          <p:nvPr/>
        </p:nvSpPr>
        <p:spPr>
          <a:xfrm>
            <a:off x="160300" y="1045175"/>
            <a:ext cx="538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anum Gothic Coding"/>
              <a:buChar char="●"/>
            </a:pPr>
            <a:r>
              <a:rPr b="1" i="0" lang="ko-KR" sz="16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교육생 출결 조회 SQL </a:t>
            </a:r>
            <a:endParaRPr b="1" i="0" sz="16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18" name="Google Shape;318;p13"/>
          <p:cNvSpPr txBox="1"/>
          <p:nvPr/>
        </p:nvSpPr>
        <p:spPr>
          <a:xfrm>
            <a:off x="6280425" y="1045175"/>
            <a:ext cx="538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anum Gothic Coding"/>
              <a:buChar char="●"/>
            </a:pPr>
            <a:r>
              <a:rPr b="1" i="0" lang="ko-KR" sz="16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결과</a:t>
            </a:r>
            <a:endParaRPr b="1" i="0" sz="16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319" name="Google Shape;31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124" y="1772924"/>
            <a:ext cx="5425745" cy="40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4"/>
          <p:cNvSpPr txBox="1"/>
          <p:nvPr/>
        </p:nvSpPr>
        <p:spPr>
          <a:xfrm>
            <a:off x="4605050" y="3013500"/>
            <a:ext cx="326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ko-KR" sz="4800" u="none" cap="none" strike="noStrike">
                <a:solidFill>
                  <a:srgbClr val="4E453E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감사합니다</a:t>
            </a:r>
            <a:endParaRPr b="0" i="0" sz="14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7465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2"/>
          <p:cNvCxnSpPr/>
          <p:nvPr/>
        </p:nvCxnSpPr>
        <p:spPr>
          <a:xfrm>
            <a:off x="457200" y="965200"/>
            <a:ext cx="5638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" name="Google Shape;99;p2"/>
          <p:cNvSpPr txBox="1"/>
          <p:nvPr/>
        </p:nvSpPr>
        <p:spPr>
          <a:xfrm>
            <a:off x="457200" y="296900"/>
            <a:ext cx="198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2"/>
          <p:cNvGrpSpPr/>
          <p:nvPr/>
        </p:nvGrpSpPr>
        <p:grpSpPr>
          <a:xfrm>
            <a:off x="632200" y="1907406"/>
            <a:ext cx="3691229" cy="600319"/>
            <a:chOff x="767634" y="2238492"/>
            <a:chExt cx="5398112" cy="1221900"/>
          </a:xfrm>
        </p:grpSpPr>
        <p:sp>
          <p:nvSpPr>
            <p:cNvPr id="101" name="Google Shape;101;p2"/>
            <p:cNvSpPr/>
            <p:nvPr/>
          </p:nvSpPr>
          <p:spPr>
            <a:xfrm>
              <a:off x="1351946" y="2626837"/>
              <a:ext cx="4813800" cy="660300"/>
            </a:xfrm>
            <a:prstGeom prst="bracketPair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ko-KR" sz="2300" u="none" cap="none" strike="noStrike">
                  <a:solidFill>
                    <a:schemeClr val="lt1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개요 및 팀 특성</a:t>
              </a:r>
              <a:endParaRPr b="0" i="0" sz="2300" u="none" cap="none" strike="noStrike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767634" y="2238492"/>
              <a:ext cx="476400" cy="12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1" i="0" lang="ko-KR" sz="3300" u="none" cap="none" strike="noStrike">
                  <a:solidFill>
                    <a:schemeClr val="lt1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1</a:t>
              </a:r>
              <a:endParaRPr b="1" i="0" sz="3300" u="none" cap="none" strike="noStrike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632200" y="3992556"/>
            <a:ext cx="2928301" cy="600319"/>
            <a:chOff x="767634" y="2238492"/>
            <a:chExt cx="4282394" cy="1221900"/>
          </a:xfrm>
        </p:grpSpPr>
        <p:sp>
          <p:nvSpPr>
            <p:cNvPr id="104" name="Google Shape;104;p2"/>
            <p:cNvSpPr/>
            <p:nvPr/>
          </p:nvSpPr>
          <p:spPr>
            <a:xfrm>
              <a:off x="1351928" y="2626832"/>
              <a:ext cx="3698100" cy="660300"/>
            </a:xfrm>
            <a:prstGeom prst="bracketPair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ko-KR" sz="2300" u="none" cap="none" strike="noStrike">
                  <a:solidFill>
                    <a:schemeClr val="lt1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업무 SQL</a:t>
              </a:r>
              <a:endParaRPr b="0" i="0" sz="2300" u="none" cap="none" strike="noStrike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767634" y="2238492"/>
              <a:ext cx="476400" cy="12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1" i="0" lang="ko-KR" sz="3300" u="none" cap="none" strike="noStrike">
                  <a:solidFill>
                    <a:schemeClr val="lt1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3</a:t>
              </a:r>
              <a:endParaRPr b="1" i="0" sz="3300" u="none" cap="none" strike="noStrike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632200" y="4986431"/>
            <a:ext cx="2928301" cy="600319"/>
            <a:chOff x="767634" y="2238492"/>
            <a:chExt cx="4282394" cy="1221900"/>
          </a:xfrm>
        </p:grpSpPr>
        <p:sp>
          <p:nvSpPr>
            <p:cNvPr id="107" name="Google Shape;107;p2"/>
            <p:cNvSpPr/>
            <p:nvPr/>
          </p:nvSpPr>
          <p:spPr>
            <a:xfrm>
              <a:off x="1351928" y="2626832"/>
              <a:ext cx="3698100" cy="660300"/>
            </a:xfrm>
            <a:prstGeom prst="bracketPair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ko-KR" sz="2300" u="none" cap="none" strike="noStrike">
                  <a:solidFill>
                    <a:schemeClr val="lt1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시연</a:t>
              </a:r>
              <a:endParaRPr b="0" i="0" sz="2300" u="none" cap="none" strike="noStrike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767634" y="2238492"/>
              <a:ext cx="476400" cy="12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1" i="0" lang="ko-KR" sz="3300" u="none" cap="none" strike="noStrike">
                  <a:solidFill>
                    <a:schemeClr val="lt1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4</a:t>
              </a:r>
              <a:endParaRPr b="1" i="0" sz="3300" u="none" cap="none" strike="noStrike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632200" y="2971806"/>
            <a:ext cx="2928301" cy="600319"/>
            <a:chOff x="767634" y="2238492"/>
            <a:chExt cx="4282394" cy="1221900"/>
          </a:xfrm>
        </p:grpSpPr>
        <p:sp>
          <p:nvSpPr>
            <p:cNvPr id="110" name="Google Shape;110;p2"/>
            <p:cNvSpPr/>
            <p:nvPr/>
          </p:nvSpPr>
          <p:spPr>
            <a:xfrm>
              <a:off x="1351928" y="2626832"/>
              <a:ext cx="3698100" cy="660300"/>
            </a:xfrm>
            <a:prstGeom prst="bracketPair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ko-KR" sz="2300" u="none" cap="none" strike="noStrike">
                  <a:solidFill>
                    <a:schemeClr val="lt1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ERD 설명</a:t>
              </a:r>
              <a:endParaRPr b="0" i="0" sz="2300" u="none" cap="none" strike="noStrike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767634" y="2238492"/>
              <a:ext cx="476400" cy="12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1" i="0" lang="ko-KR" sz="3300" u="none" cap="none" strike="noStrike">
                  <a:solidFill>
                    <a:schemeClr val="lt1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2</a:t>
              </a:r>
              <a:endParaRPr b="1" i="0" sz="3300" u="none" cap="none" strike="noStrike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/>
          <p:nvPr/>
        </p:nvSpPr>
        <p:spPr>
          <a:xfrm>
            <a:off x="3371427" y="1826500"/>
            <a:ext cx="38382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3339975" y="3431313"/>
            <a:ext cx="38382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3339989" y="5003900"/>
            <a:ext cx="38382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7927641" y="1826505"/>
            <a:ext cx="35100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7927666" y="3431319"/>
            <a:ext cx="35100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7927666" y="5003906"/>
            <a:ext cx="35100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679362" y="5003906"/>
            <a:ext cx="19005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679362" y="3431319"/>
            <a:ext cx="19005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679362" y="1826505"/>
            <a:ext cx="19005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0" y="0"/>
            <a:ext cx="11372100" cy="10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"/>
          <p:cNvSpPr txBox="1"/>
          <p:nvPr/>
        </p:nvSpPr>
        <p:spPr>
          <a:xfrm flipH="1">
            <a:off x="409877" y="222774"/>
            <a:ext cx="431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1-2. 팀 특성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3"/>
          <p:cNvCxnSpPr/>
          <p:nvPr/>
        </p:nvCxnSpPr>
        <p:spPr>
          <a:xfrm>
            <a:off x="420063" y="934720"/>
            <a:ext cx="117822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" name="Google Shape;128;p3"/>
          <p:cNvSpPr txBox="1"/>
          <p:nvPr/>
        </p:nvSpPr>
        <p:spPr>
          <a:xfrm>
            <a:off x="750162" y="2011155"/>
            <a:ext cx="175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데이터 통계</a:t>
            </a:r>
            <a:endParaRPr b="1" i="0" sz="20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3368726" y="3639069"/>
            <a:ext cx="379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-KR" sz="17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교육생들의 프로젝트 참여도 파악</a:t>
            </a:r>
            <a:endParaRPr b="1" i="0" sz="17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3511526" y="2034255"/>
            <a:ext cx="351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-KR" sz="17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취업률,출석률 자동 취합</a:t>
            </a:r>
            <a:endParaRPr b="1" i="0" sz="17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888912" y="3615969"/>
            <a:ext cx="14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조원 평가</a:t>
            </a:r>
            <a:endParaRPr b="1" i="0" sz="20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1016112" y="5188556"/>
            <a:ext cx="12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기업정보</a:t>
            </a:r>
            <a:endParaRPr b="1" i="0" sz="20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3368726" y="5211656"/>
            <a:ext cx="379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-KR" sz="17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교육생들이 취업한 기업정보 파악</a:t>
            </a:r>
            <a:endParaRPr b="0" i="0" sz="17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7767983" y="3639069"/>
            <a:ext cx="379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-KR" sz="17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원활한 교육생 관리 가능</a:t>
            </a:r>
            <a:endParaRPr b="1" i="0" sz="17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7910783" y="2034255"/>
            <a:ext cx="351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-KR" sz="17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단순 반복 업무 자동화</a:t>
            </a:r>
            <a:endParaRPr b="1" i="0" sz="17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7730933" y="5080856"/>
            <a:ext cx="38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i="0" lang="ko-KR" sz="17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취업에 도움이 되는</a:t>
            </a:r>
            <a:endParaRPr b="1" i="0" sz="17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i="0" lang="ko-KR" sz="17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과목, 과정을 설계</a:t>
            </a:r>
            <a:endParaRPr b="0" i="0" sz="17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37" name="Google Shape;137;p3"/>
          <p:cNvSpPr/>
          <p:nvPr/>
        </p:nvSpPr>
        <p:spPr>
          <a:xfrm rot="5400000">
            <a:off x="2769426" y="2003992"/>
            <a:ext cx="479300" cy="414525"/>
          </a:xfrm>
          <a:prstGeom prst="flowChartExtra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"/>
          <p:cNvSpPr/>
          <p:nvPr/>
        </p:nvSpPr>
        <p:spPr>
          <a:xfrm rot="5400000">
            <a:off x="2769426" y="3608806"/>
            <a:ext cx="479300" cy="414525"/>
          </a:xfrm>
          <a:prstGeom prst="flowChartExtra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"/>
          <p:cNvSpPr/>
          <p:nvPr/>
        </p:nvSpPr>
        <p:spPr>
          <a:xfrm rot="5400000">
            <a:off x="2769426" y="5181394"/>
            <a:ext cx="479300" cy="414525"/>
          </a:xfrm>
          <a:prstGeom prst="flowChartExtra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"/>
          <p:cNvSpPr/>
          <p:nvPr/>
        </p:nvSpPr>
        <p:spPr>
          <a:xfrm rot="5400000">
            <a:off x="7354204" y="2003992"/>
            <a:ext cx="479300" cy="414525"/>
          </a:xfrm>
          <a:prstGeom prst="flowChartExtra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/>
          <p:nvPr/>
        </p:nvSpPr>
        <p:spPr>
          <a:xfrm rot="5400000">
            <a:off x="7354204" y="3608806"/>
            <a:ext cx="479300" cy="414525"/>
          </a:xfrm>
          <a:prstGeom prst="flowChartExtra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"/>
          <p:cNvSpPr/>
          <p:nvPr/>
        </p:nvSpPr>
        <p:spPr>
          <a:xfrm rot="5400000">
            <a:off x="7354204" y="5181394"/>
            <a:ext cx="479300" cy="414525"/>
          </a:xfrm>
          <a:prstGeom prst="flowChartExtra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"/>
          <p:cNvSpPr txBox="1"/>
          <p:nvPr/>
        </p:nvSpPr>
        <p:spPr>
          <a:xfrm>
            <a:off x="2801825" y="976588"/>
            <a:ext cx="8247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ko-KR" sz="5400" u="none" cap="none" strike="noStrike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Part 1, 개요 및 팀 특성</a:t>
            </a:r>
            <a:endParaRPr b="1" i="0" sz="5400" u="none" cap="none" strike="noStrike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"/>
          <p:cNvSpPr txBox="1"/>
          <p:nvPr/>
        </p:nvSpPr>
        <p:spPr>
          <a:xfrm flipH="1">
            <a:off x="409877" y="222774"/>
            <a:ext cx="431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1-1. 프로젝트 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" name="Google Shape;151;p4"/>
          <p:cNvCxnSpPr/>
          <p:nvPr/>
        </p:nvCxnSpPr>
        <p:spPr>
          <a:xfrm>
            <a:off x="420063" y="934720"/>
            <a:ext cx="11782097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2" name="Google Shape;15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995" y="1767850"/>
            <a:ext cx="4454461" cy="31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"/>
          <p:cNvSpPr txBox="1"/>
          <p:nvPr/>
        </p:nvSpPr>
        <p:spPr>
          <a:xfrm>
            <a:off x="1029050" y="5544675"/>
            <a:ext cx="393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단순 반복 업무의 불편함</a:t>
            </a:r>
            <a:endParaRPr b="1" i="0" sz="24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5697850" y="2233675"/>
            <a:ext cx="576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anum Gothic Coding"/>
              <a:buChar char="●"/>
            </a:pPr>
            <a:r>
              <a:rPr b="0" i="0" lang="ko-KR" sz="17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출석부를 취합하여 출석률을 계산 </a:t>
            </a:r>
            <a:endParaRPr b="0" i="0" sz="17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5697850" y="4047150"/>
            <a:ext cx="576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anum Gothic Coding"/>
              <a:buChar char="●"/>
            </a:pPr>
            <a:r>
              <a:rPr b="0" i="0" lang="ko-KR" sz="17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매번 설문을 통해 취업률을 계산</a:t>
            </a:r>
            <a:endParaRPr b="0" i="0" sz="17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56" name="Google Shape;156;p4"/>
          <p:cNvSpPr txBox="1"/>
          <p:nvPr/>
        </p:nvSpPr>
        <p:spPr>
          <a:xfrm>
            <a:off x="5697850" y="3129600"/>
            <a:ext cx="576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anum Gothic Coding"/>
              <a:buChar char="●"/>
            </a:pPr>
            <a:r>
              <a:rPr b="0" i="0" lang="ko-KR" sz="17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연간 학원 이용객 수동적 계산 </a:t>
            </a:r>
            <a:endParaRPr b="0" i="0" sz="17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3371427" y="1826500"/>
            <a:ext cx="38382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3339975" y="3431313"/>
            <a:ext cx="38382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3339989" y="5003900"/>
            <a:ext cx="38382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7927641" y="1826505"/>
            <a:ext cx="35100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7927666" y="3431319"/>
            <a:ext cx="35100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7927666" y="5003906"/>
            <a:ext cx="35100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679362" y="5003906"/>
            <a:ext cx="19005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679362" y="3431319"/>
            <a:ext cx="19005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679362" y="1826505"/>
            <a:ext cx="19005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5"/>
          <p:cNvSpPr txBox="1"/>
          <p:nvPr/>
        </p:nvSpPr>
        <p:spPr>
          <a:xfrm flipH="1">
            <a:off x="409877" y="222774"/>
            <a:ext cx="431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1-2. 팀 특성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2" name="Google Shape;172;p5"/>
          <p:cNvCxnSpPr/>
          <p:nvPr/>
        </p:nvCxnSpPr>
        <p:spPr>
          <a:xfrm>
            <a:off x="420063" y="934720"/>
            <a:ext cx="117822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3" name="Google Shape;173;p5"/>
          <p:cNvSpPr txBox="1"/>
          <p:nvPr/>
        </p:nvSpPr>
        <p:spPr>
          <a:xfrm>
            <a:off x="750162" y="2011155"/>
            <a:ext cx="175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데이터 통계</a:t>
            </a:r>
            <a:endParaRPr b="1" i="0" sz="20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74" name="Google Shape;174;p5"/>
          <p:cNvSpPr txBox="1"/>
          <p:nvPr/>
        </p:nvSpPr>
        <p:spPr>
          <a:xfrm>
            <a:off x="3368726" y="3639069"/>
            <a:ext cx="379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-KR" sz="17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교육생들의 프로젝트 참여도 파악</a:t>
            </a:r>
            <a:endParaRPr b="1" i="0" sz="17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75" name="Google Shape;175;p5"/>
          <p:cNvSpPr txBox="1"/>
          <p:nvPr/>
        </p:nvSpPr>
        <p:spPr>
          <a:xfrm>
            <a:off x="3511526" y="2034255"/>
            <a:ext cx="351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-KR" sz="17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취업률,출석률 자동 취합</a:t>
            </a:r>
            <a:endParaRPr b="1" i="0" sz="17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76" name="Google Shape;176;p5"/>
          <p:cNvSpPr txBox="1"/>
          <p:nvPr/>
        </p:nvSpPr>
        <p:spPr>
          <a:xfrm>
            <a:off x="888912" y="3615969"/>
            <a:ext cx="14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조원 평가</a:t>
            </a:r>
            <a:endParaRPr b="1" i="0" sz="20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77" name="Google Shape;177;p5"/>
          <p:cNvSpPr txBox="1"/>
          <p:nvPr/>
        </p:nvSpPr>
        <p:spPr>
          <a:xfrm>
            <a:off x="1016112" y="5188556"/>
            <a:ext cx="12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기업정보</a:t>
            </a:r>
            <a:endParaRPr b="1" i="0" sz="20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78" name="Google Shape;178;p5"/>
          <p:cNvSpPr txBox="1"/>
          <p:nvPr/>
        </p:nvSpPr>
        <p:spPr>
          <a:xfrm>
            <a:off x="3368726" y="5211656"/>
            <a:ext cx="379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-KR" sz="17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교육생들이 취업한 기업정보 파악</a:t>
            </a:r>
            <a:endParaRPr b="0" i="0" sz="17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79" name="Google Shape;179;p5"/>
          <p:cNvSpPr txBox="1"/>
          <p:nvPr/>
        </p:nvSpPr>
        <p:spPr>
          <a:xfrm>
            <a:off x="7767983" y="3639069"/>
            <a:ext cx="379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-KR" sz="17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원활한 교육생 관리 가능</a:t>
            </a:r>
            <a:endParaRPr b="1" i="0" sz="17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80" name="Google Shape;180;p5"/>
          <p:cNvSpPr txBox="1"/>
          <p:nvPr/>
        </p:nvSpPr>
        <p:spPr>
          <a:xfrm>
            <a:off x="7910783" y="2034255"/>
            <a:ext cx="351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-KR" sz="17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단순 반복 업무 자동화</a:t>
            </a:r>
            <a:endParaRPr b="1" i="0" sz="17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81" name="Google Shape;181;p5"/>
          <p:cNvSpPr txBox="1"/>
          <p:nvPr/>
        </p:nvSpPr>
        <p:spPr>
          <a:xfrm>
            <a:off x="7730933" y="5080856"/>
            <a:ext cx="38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i="0" lang="ko-KR" sz="17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취업에 도움이 되는</a:t>
            </a:r>
            <a:endParaRPr b="1" i="0" sz="17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i="0" lang="ko-KR" sz="17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과목, 과정을 설계</a:t>
            </a:r>
            <a:endParaRPr b="0" i="0" sz="17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82" name="Google Shape;182;p5"/>
          <p:cNvSpPr/>
          <p:nvPr/>
        </p:nvSpPr>
        <p:spPr>
          <a:xfrm rot="5400000">
            <a:off x="2769426" y="2003992"/>
            <a:ext cx="479300" cy="414525"/>
          </a:xfrm>
          <a:prstGeom prst="flowChartExtra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5"/>
          <p:cNvSpPr/>
          <p:nvPr/>
        </p:nvSpPr>
        <p:spPr>
          <a:xfrm rot="5400000">
            <a:off x="2769426" y="3608806"/>
            <a:ext cx="479300" cy="414525"/>
          </a:xfrm>
          <a:prstGeom prst="flowChartExtra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"/>
          <p:cNvSpPr/>
          <p:nvPr/>
        </p:nvSpPr>
        <p:spPr>
          <a:xfrm rot="5400000">
            <a:off x="2769426" y="5181394"/>
            <a:ext cx="479300" cy="414525"/>
          </a:xfrm>
          <a:prstGeom prst="flowChartExtra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"/>
          <p:cNvSpPr/>
          <p:nvPr/>
        </p:nvSpPr>
        <p:spPr>
          <a:xfrm rot="5400000">
            <a:off x="7354204" y="2003992"/>
            <a:ext cx="479300" cy="414525"/>
          </a:xfrm>
          <a:prstGeom prst="flowChartExtra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"/>
          <p:cNvSpPr/>
          <p:nvPr/>
        </p:nvSpPr>
        <p:spPr>
          <a:xfrm rot="5400000">
            <a:off x="7354204" y="3608806"/>
            <a:ext cx="479300" cy="414525"/>
          </a:xfrm>
          <a:prstGeom prst="flowChartExtra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5"/>
          <p:cNvSpPr/>
          <p:nvPr/>
        </p:nvSpPr>
        <p:spPr>
          <a:xfrm rot="5400000">
            <a:off x="7354204" y="5181394"/>
            <a:ext cx="479300" cy="414525"/>
          </a:xfrm>
          <a:prstGeom prst="flowChartExtra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"/>
          <p:cNvSpPr/>
          <p:nvPr/>
        </p:nvSpPr>
        <p:spPr>
          <a:xfrm>
            <a:off x="3371427" y="1826500"/>
            <a:ext cx="38382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6"/>
          <p:cNvSpPr/>
          <p:nvPr/>
        </p:nvSpPr>
        <p:spPr>
          <a:xfrm>
            <a:off x="3339975" y="3431313"/>
            <a:ext cx="38382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6"/>
          <p:cNvSpPr/>
          <p:nvPr/>
        </p:nvSpPr>
        <p:spPr>
          <a:xfrm>
            <a:off x="3339989" y="5003900"/>
            <a:ext cx="38382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6"/>
          <p:cNvSpPr/>
          <p:nvPr/>
        </p:nvSpPr>
        <p:spPr>
          <a:xfrm>
            <a:off x="7927641" y="1826505"/>
            <a:ext cx="35100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6"/>
          <p:cNvSpPr/>
          <p:nvPr/>
        </p:nvSpPr>
        <p:spPr>
          <a:xfrm>
            <a:off x="7927666" y="3431319"/>
            <a:ext cx="35100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"/>
          <p:cNvSpPr/>
          <p:nvPr/>
        </p:nvSpPr>
        <p:spPr>
          <a:xfrm>
            <a:off x="7927666" y="5003906"/>
            <a:ext cx="35100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6"/>
          <p:cNvSpPr/>
          <p:nvPr/>
        </p:nvSpPr>
        <p:spPr>
          <a:xfrm>
            <a:off x="679362" y="5003906"/>
            <a:ext cx="19005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6"/>
          <p:cNvSpPr/>
          <p:nvPr/>
        </p:nvSpPr>
        <p:spPr>
          <a:xfrm>
            <a:off x="679362" y="3431319"/>
            <a:ext cx="19005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6"/>
          <p:cNvSpPr/>
          <p:nvPr/>
        </p:nvSpPr>
        <p:spPr>
          <a:xfrm>
            <a:off x="679362" y="1826505"/>
            <a:ext cx="19005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6"/>
          <p:cNvSpPr/>
          <p:nvPr/>
        </p:nvSpPr>
        <p:spPr>
          <a:xfrm>
            <a:off x="0" y="0"/>
            <a:ext cx="11372100" cy="10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6"/>
          <p:cNvSpPr txBox="1"/>
          <p:nvPr/>
        </p:nvSpPr>
        <p:spPr>
          <a:xfrm flipH="1">
            <a:off x="409877" y="222774"/>
            <a:ext cx="431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1-2. 팀 특성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" name="Google Shape;203;p6"/>
          <p:cNvCxnSpPr/>
          <p:nvPr/>
        </p:nvCxnSpPr>
        <p:spPr>
          <a:xfrm>
            <a:off x="420063" y="934720"/>
            <a:ext cx="117822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4" name="Google Shape;204;p6"/>
          <p:cNvSpPr txBox="1"/>
          <p:nvPr/>
        </p:nvSpPr>
        <p:spPr>
          <a:xfrm>
            <a:off x="750162" y="2011155"/>
            <a:ext cx="175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데이터 통계</a:t>
            </a:r>
            <a:endParaRPr b="1" i="0" sz="20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05" name="Google Shape;205;p6"/>
          <p:cNvSpPr txBox="1"/>
          <p:nvPr/>
        </p:nvSpPr>
        <p:spPr>
          <a:xfrm>
            <a:off x="3368726" y="3639069"/>
            <a:ext cx="379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-KR" sz="17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교육생들의 프로젝트 참여도 파악</a:t>
            </a:r>
            <a:endParaRPr b="1" i="0" sz="17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06" name="Google Shape;206;p6"/>
          <p:cNvSpPr txBox="1"/>
          <p:nvPr/>
        </p:nvSpPr>
        <p:spPr>
          <a:xfrm>
            <a:off x="3511526" y="2034255"/>
            <a:ext cx="351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-KR" sz="17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취업률,출석률 자동 취합</a:t>
            </a:r>
            <a:endParaRPr b="1" i="0" sz="17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07" name="Google Shape;207;p6"/>
          <p:cNvSpPr txBox="1"/>
          <p:nvPr/>
        </p:nvSpPr>
        <p:spPr>
          <a:xfrm>
            <a:off x="888912" y="3615969"/>
            <a:ext cx="14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조원 평가</a:t>
            </a:r>
            <a:endParaRPr b="1" i="0" sz="20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1016112" y="5188556"/>
            <a:ext cx="12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기업정보</a:t>
            </a:r>
            <a:endParaRPr b="1" i="0" sz="20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09" name="Google Shape;209;p6"/>
          <p:cNvSpPr txBox="1"/>
          <p:nvPr/>
        </p:nvSpPr>
        <p:spPr>
          <a:xfrm>
            <a:off x="3368726" y="5211656"/>
            <a:ext cx="379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-KR" sz="17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교육생들이 취업한 기업정보 파악</a:t>
            </a:r>
            <a:endParaRPr b="0" i="0" sz="17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10" name="Google Shape;210;p6"/>
          <p:cNvSpPr txBox="1"/>
          <p:nvPr/>
        </p:nvSpPr>
        <p:spPr>
          <a:xfrm>
            <a:off x="7767983" y="3639069"/>
            <a:ext cx="379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-KR" sz="17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원활한 교육생 관리 가능</a:t>
            </a:r>
            <a:endParaRPr b="1" i="0" sz="17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11" name="Google Shape;211;p6"/>
          <p:cNvSpPr txBox="1"/>
          <p:nvPr/>
        </p:nvSpPr>
        <p:spPr>
          <a:xfrm>
            <a:off x="7910783" y="2034255"/>
            <a:ext cx="351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-KR" sz="17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단순 반복 업무 자동화</a:t>
            </a:r>
            <a:endParaRPr b="1" i="0" sz="17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12" name="Google Shape;212;p6"/>
          <p:cNvSpPr txBox="1"/>
          <p:nvPr/>
        </p:nvSpPr>
        <p:spPr>
          <a:xfrm>
            <a:off x="7730933" y="5080856"/>
            <a:ext cx="38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i="0" lang="ko-KR" sz="17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취업에 도움이 되는</a:t>
            </a:r>
            <a:endParaRPr b="1" i="0" sz="17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i="0" lang="ko-KR" sz="17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과목, 과정을 설계</a:t>
            </a:r>
            <a:endParaRPr b="0" i="0" sz="17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13" name="Google Shape;213;p6"/>
          <p:cNvSpPr/>
          <p:nvPr/>
        </p:nvSpPr>
        <p:spPr>
          <a:xfrm rot="5400000">
            <a:off x="2769426" y="2003992"/>
            <a:ext cx="479300" cy="414525"/>
          </a:xfrm>
          <a:prstGeom prst="flowChartExtra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6"/>
          <p:cNvSpPr/>
          <p:nvPr/>
        </p:nvSpPr>
        <p:spPr>
          <a:xfrm rot="5400000">
            <a:off x="2769426" y="3608806"/>
            <a:ext cx="479300" cy="414525"/>
          </a:xfrm>
          <a:prstGeom prst="flowChartExtra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6"/>
          <p:cNvSpPr/>
          <p:nvPr/>
        </p:nvSpPr>
        <p:spPr>
          <a:xfrm rot="5400000">
            <a:off x="2769426" y="5181394"/>
            <a:ext cx="479300" cy="414525"/>
          </a:xfrm>
          <a:prstGeom prst="flowChartExtra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6"/>
          <p:cNvSpPr/>
          <p:nvPr/>
        </p:nvSpPr>
        <p:spPr>
          <a:xfrm rot="5400000">
            <a:off x="7354204" y="2003992"/>
            <a:ext cx="479300" cy="414525"/>
          </a:xfrm>
          <a:prstGeom prst="flowChartExtra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6"/>
          <p:cNvSpPr/>
          <p:nvPr/>
        </p:nvSpPr>
        <p:spPr>
          <a:xfrm rot="5400000">
            <a:off x="7354204" y="3608806"/>
            <a:ext cx="479300" cy="414525"/>
          </a:xfrm>
          <a:prstGeom prst="flowChartExtra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6"/>
          <p:cNvSpPr/>
          <p:nvPr/>
        </p:nvSpPr>
        <p:spPr>
          <a:xfrm rot="5400000">
            <a:off x="7354204" y="5181394"/>
            <a:ext cx="479300" cy="414525"/>
          </a:xfrm>
          <a:prstGeom prst="flowChartExtra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6"/>
          <p:cNvSpPr txBox="1"/>
          <p:nvPr/>
        </p:nvSpPr>
        <p:spPr>
          <a:xfrm>
            <a:off x="2801825" y="976588"/>
            <a:ext cx="8247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ko-KR" sz="5400" u="none" cap="none" strike="noStrike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Part 2, 	ERD 설명</a:t>
            </a:r>
            <a:endParaRPr b="1" i="0" sz="5400" u="none" cap="none" strike="noStrike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"/>
          <p:cNvSpPr/>
          <p:nvPr/>
        </p:nvSpPr>
        <p:spPr>
          <a:xfrm>
            <a:off x="0" y="0"/>
            <a:ext cx="11372100" cy="10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7"/>
          <p:cNvSpPr txBox="1"/>
          <p:nvPr/>
        </p:nvSpPr>
        <p:spPr>
          <a:xfrm flipH="1">
            <a:off x="409877" y="222774"/>
            <a:ext cx="431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2. ERD 설명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" name="Google Shape;227;p7"/>
          <p:cNvCxnSpPr/>
          <p:nvPr/>
        </p:nvCxnSpPr>
        <p:spPr>
          <a:xfrm>
            <a:off x="420063" y="934720"/>
            <a:ext cx="117822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8" name="Google Shape;228;p7"/>
          <p:cNvSpPr txBox="1"/>
          <p:nvPr/>
        </p:nvSpPr>
        <p:spPr>
          <a:xfrm>
            <a:off x="520250" y="934725"/>
            <a:ext cx="278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anum Gothic Coding"/>
              <a:buChar char="●"/>
            </a:pPr>
            <a:r>
              <a:rPr b="0" i="0" lang="ko-KR" sz="20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최종 ERD </a:t>
            </a:r>
            <a:endParaRPr b="0" i="0" sz="20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29" name="Google Shape;22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2275" y="1352075"/>
            <a:ext cx="8560548" cy="53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"/>
          <p:cNvSpPr/>
          <p:nvPr/>
        </p:nvSpPr>
        <p:spPr>
          <a:xfrm>
            <a:off x="3371427" y="1826500"/>
            <a:ext cx="38382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3339975" y="3431313"/>
            <a:ext cx="38382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3339989" y="5003900"/>
            <a:ext cx="38382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7927641" y="1826505"/>
            <a:ext cx="35100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7927666" y="3431319"/>
            <a:ext cx="35100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8"/>
          <p:cNvSpPr/>
          <p:nvPr/>
        </p:nvSpPr>
        <p:spPr>
          <a:xfrm>
            <a:off x="7927666" y="5003906"/>
            <a:ext cx="35100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679362" y="5003906"/>
            <a:ext cx="19005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8"/>
          <p:cNvSpPr/>
          <p:nvPr/>
        </p:nvSpPr>
        <p:spPr>
          <a:xfrm>
            <a:off x="679362" y="3431319"/>
            <a:ext cx="19005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679362" y="1826505"/>
            <a:ext cx="1900500" cy="76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8"/>
          <p:cNvSpPr/>
          <p:nvPr/>
        </p:nvSpPr>
        <p:spPr>
          <a:xfrm>
            <a:off x="0" y="0"/>
            <a:ext cx="11372100" cy="10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8"/>
          <p:cNvSpPr txBox="1"/>
          <p:nvPr/>
        </p:nvSpPr>
        <p:spPr>
          <a:xfrm flipH="1">
            <a:off x="409877" y="222774"/>
            <a:ext cx="431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1-2. 팀 특성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p8"/>
          <p:cNvCxnSpPr/>
          <p:nvPr/>
        </p:nvCxnSpPr>
        <p:spPr>
          <a:xfrm>
            <a:off x="420063" y="934720"/>
            <a:ext cx="117822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6" name="Google Shape;246;p8"/>
          <p:cNvSpPr txBox="1"/>
          <p:nvPr/>
        </p:nvSpPr>
        <p:spPr>
          <a:xfrm>
            <a:off x="750162" y="2011155"/>
            <a:ext cx="175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데이터 통계</a:t>
            </a:r>
            <a:endParaRPr b="1" i="0" sz="20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47" name="Google Shape;247;p8"/>
          <p:cNvSpPr txBox="1"/>
          <p:nvPr/>
        </p:nvSpPr>
        <p:spPr>
          <a:xfrm>
            <a:off x="3368726" y="3639069"/>
            <a:ext cx="379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-KR" sz="17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교육생들의 프로젝트 참여도 파악</a:t>
            </a:r>
            <a:endParaRPr b="1" i="0" sz="17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48" name="Google Shape;248;p8"/>
          <p:cNvSpPr txBox="1"/>
          <p:nvPr/>
        </p:nvSpPr>
        <p:spPr>
          <a:xfrm>
            <a:off x="3511526" y="2034255"/>
            <a:ext cx="351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-KR" sz="17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취업률,출석률 자동 취합</a:t>
            </a:r>
            <a:endParaRPr b="1" i="0" sz="17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49" name="Google Shape;249;p8"/>
          <p:cNvSpPr txBox="1"/>
          <p:nvPr/>
        </p:nvSpPr>
        <p:spPr>
          <a:xfrm>
            <a:off x="888912" y="3615969"/>
            <a:ext cx="14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조원 평가</a:t>
            </a:r>
            <a:endParaRPr b="1" i="0" sz="20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50" name="Google Shape;250;p8"/>
          <p:cNvSpPr txBox="1"/>
          <p:nvPr/>
        </p:nvSpPr>
        <p:spPr>
          <a:xfrm>
            <a:off x="1016112" y="5188556"/>
            <a:ext cx="12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기업정보</a:t>
            </a:r>
            <a:endParaRPr b="1" i="0" sz="20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51" name="Google Shape;251;p8"/>
          <p:cNvSpPr txBox="1"/>
          <p:nvPr/>
        </p:nvSpPr>
        <p:spPr>
          <a:xfrm>
            <a:off x="3368726" y="5211656"/>
            <a:ext cx="379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-KR" sz="17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교육생들이 취업한 기업정보 파악</a:t>
            </a:r>
            <a:endParaRPr b="0" i="0" sz="17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52" name="Google Shape;252;p8"/>
          <p:cNvSpPr txBox="1"/>
          <p:nvPr/>
        </p:nvSpPr>
        <p:spPr>
          <a:xfrm>
            <a:off x="7767983" y="3639069"/>
            <a:ext cx="379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-KR" sz="17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원활한 교육생 관리 가능</a:t>
            </a:r>
            <a:endParaRPr b="1" i="0" sz="17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53" name="Google Shape;253;p8"/>
          <p:cNvSpPr txBox="1"/>
          <p:nvPr/>
        </p:nvSpPr>
        <p:spPr>
          <a:xfrm>
            <a:off x="7910783" y="2034255"/>
            <a:ext cx="351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-KR" sz="17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단순 반복 업무 자동화</a:t>
            </a:r>
            <a:endParaRPr b="1" i="0" sz="17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54" name="Google Shape;254;p8"/>
          <p:cNvSpPr txBox="1"/>
          <p:nvPr/>
        </p:nvSpPr>
        <p:spPr>
          <a:xfrm>
            <a:off x="7730933" y="5080856"/>
            <a:ext cx="38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i="0" lang="ko-KR" sz="17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취업에 도움이 되는</a:t>
            </a:r>
            <a:endParaRPr b="1" i="0" sz="17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i="0" lang="ko-KR" sz="1700" u="none" cap="none" strike="noStrik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과목, 과정을 설계</a:t>
            </a:r>
            <a:endParaRPr b="0" i="0" sz="170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55" name="Google Shape;255;p8"/>
          <p:cNvSpPr/>
          <p:nvPr/>
        </p:nvSpPr>
        <p:spPr>
          <a:xfrm rot="5400000">
            <a:off x="2769426" y="2003992"/>
            <a:ext cx="479300" cy="414525"/>
          </a:xfrm>
          <a:prstGeom prst="flowChartExtra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8"/>
          <p:cNvSpPr/>
          <p:nvPr/>
        </p:nvSpPr>
        <p:spPr>
          <a:xfrm rot="5400000">
            <a:off x="2769426" y="3608806"/>
            <a:ext cx="479300" cy="414525"/>
          </a:xfrm>
          <a:prstGeom prst="flowChartExtra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8"/>
          <p:cNvSpPr/>
          <p:nvPr/>
        </p:nvSpPr>
        <p:spPr>
          <a:xfrm rot="5400000">
            <a:off x="2769426" y="5181394"/>
            <a:ext cx="479300" cy="414525"/>
          </a:xfrm>
          <a:prstGeom prst="flowChartExtra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8"/>
          <p:cNvSpPr/>
          <p:nvPr/>
        </p:nvSpPr>
        <p:spPr>
          <a:xfrm rot="5400000">
            <a:off x="7354204" y="2003992"/>
            <a:ext cx="479300" cy="414525"/>
          </a:xfrm>
          <a:prstGeom prst="flowChartExtra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8"/>
          <p:cNvSpPr/>
          <p:nvPr/>
        </p:nvSpPr>
        <p:spPr>
          <a:xfrm rot="5400000">
            <a:off x="7354204" y="3608806"/>
            <a:ext cx="479300" cy="414525"/>
          </a:xfrm>
          <a:prstGeom prst="flowChartExtra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8"/>
          <p:cNvSpPr/>
          <p:nvPr/>
        </p:nvSpPr>
        <p:spPr>
          <a:xfrm rot="5400000">
            <a:off x="7354204" y="5181394"/>
            <a:ext cx="479300" cy="414525"/>
          </a:xfrm>
          <a:prstGeom prst="flowChartExtra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8"/>
          <p:cNvSpPr txBox="1"/>
          <p:nvPr/>
        </p:nvSpPr>
        <p:spPr>
          <a:xfrm>
            <a:off x="2801825" y="976588"/>
            <a:ext cx="8247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ko-KR" sz="5400" u="none" cap="none" strike="noStrike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Part 3, 	업무 SQL</a:t>
            </a:r>
            <a:endParaRPr b="1" i="0" sz="5400" u="none" cap="none" strike="noStrike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9"/>
          <p:cNvSpPr/>
          <p:nvPr/>
        </p:nvSpPr>
        <p:spPr>
          <a:xfrm>
            <a:off x="0" y="0"/>
            <a:ext cx="11372100" cy="10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9"/>
          <p:cNvSpPr txBox="1"/>
          <p:nvPr/>
        </p:nvSpPr>
        <p:spPr>
          <a:xfrm flipH="1">
            <a:off x="409877" y="222774"/>
            <a:ext cx="431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3. SQL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p9"/>
          <p:cNvCxnSpPr/>
          <p:nvPr/>
        </p:nvCxnSpPr>
        <p:spPr>
          <a:xfrm>
            <a:off x="420063" y="934720"/>
            <a:ext cx="117822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0" name="Google Shape;27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750" y="2928200"/>
            <a:ext cx="5400417" cy="355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845" y="1641888"/>
            <a:ext cx="10434655" cy="770587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9"/>
          <p:cNvSpPr txBox="1"/>
          <p:nvPr/>
        </p:nvSpPr>
        <p:spPr>
          <a:xfrm>
            <a:off x="160300" y="1045175"/>
            <a:ext cx="538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anum Gothic Coding"/>
              <a:buChar char="●"/>
            </a:pPr>
            <a:r>
              <a:rPr b="1" i="0" lang="ko-KR" sz="16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교육생 출결 입력 SQL </a:t>
            </a:r>
            <a:endParaRPr b="1" i="0" sz="16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3" name="Google Shape;273;p9"/>
          <p:cNvSpPr txBox="1"/>
          <p:nvPr/>
        </p:nvSpPr>
        <p:spPr>
          <a:xfrm>
            <a:off x="149600" y="2412475"/>
            <a:ext cx="538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anum Gothic Coding"/>
              <a:buChar char="●"/>
            </a:pPr>
            <a:r>
              <a:rPr b="1" i="0" lang="ko-KR" sz="1600" u="none" cap="none" strike="noStrik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결과</a:t>
            </a:r>
            <a:endParaRPr b="1" i="0" sz="1600" u="none" cap="none" strike="noStrike">
              <a:solidFill>
                <a:srgbClr val="00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4" name="Google Shape;274;p9"/>
          <p:cNvSpPr/>
          <p:nvPr/>
        </p:nvSpPr>
        <p:spPr>
          <a:xfrm>
            <a:off x="305813" y="5995700"/>
            <a:ext cx="5400300" cy="243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슴슴한색">
      <a:dk1>
        <a:srgbClr val="000000"/>
      </a:dk1>
      <a:lt1>
        <a:srgbClr val="FFFFFF"/>
      </a:lt1>
      <a:dk2>
        <a:srgbClr val="70675C"/>
      </a:dk2>
      <a:lt2>
        <a:srgbClr val="E7E6E6"/>
      </a:lt2>
      <a:accent1>
        <a:srgbClr val="F08C01"/>
      </a:accent1>
      <a:accent2>
        <a:srgbClr val="9A8B80"/>
      </a:accent2>
      <a:accent3>
        <a:srgbClr val="DFC3B5"/>
      </a:accent3>
      <a:accent4>
        <a:srgbClr val="AC9D93"/>
      </a:accent4>
      <a:accent5>
        <a:srgbClr val="76747A"/>
      </a:accent5>
      <a:accent6>
        <a:srgbClr val="474652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